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57598"/>
          <c:y val="0.0621268"/>
          <c:w val="0.837402"/>
          <c:h val="0.836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KodingNext</c:v>
                </c:pt>
                <c:pt idx="1">
                  <c:v>Evolve</c:v>
                </c:pt>
                <c:pt idx="2">
                  <c:v>Purwadhika</c:v>
                </c:pt>
                <c:pt idx="3">
                  <c:v>Hacktiv8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15000000.000000</c:v>
                </c:pt>
                <c:pt idx="1">
                  <c:v>21000000.000000</c:v>
                </c:pt>
                <c:pt idx="2">
                  <c:v>30000000.000000</c:v>
                </c:pt>
                <c:pt idx="3">
                  <c:v>40000000.000000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2"/>
        <c:crosses val="autoZero"/>
        <c:crossBetween val="between"/>
        <c:majorUnit val="1e+07"/>
        <c:minorUnit val="5e+06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43398"/>
          <c:y val="0.0621268"/>
          <c:w val="0.851602"/>
          <c:h val="0.836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Arkademy</c:v>
                </c:pt>
                <c:pt idx="1">
                  <c:v>Kode.id</c:v>
                </c:pt>
                <c:pt idx="2">
                  <c:v>Codepolitan</c:v>
                </c:pt>
                <c:pt idx="3">
                  <c:v>Dicoding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39000.000000</c:v>
                </c:pt>
                <c:pt idx="1">
                  <c:v>270000.000000</c:v>
                </c:pt>
                <c:pt idx="2">
                  <c:v>675000.000000</c:v>
                </c:pt>
                <c:pt idx="3">
                  <c:v>1100000.000000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2"/>
        <c:crosses val="autoZero"/>
        <c:crossBetween val="between"/>
        <c:majorUnit val="300000"/>
        <c:minorUnit val="1500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kode.id" TargetMode="External"/><Relationship Id="rId3" Type="http://schemas.openxmlformats.org/officeDocument/2006/relationships/chart" Target="../charts/chart2.xml"/><Relationship Id="rId4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voU Proposal"/>
          <p:cNvSpPr txBox="1"/>
          <p:nvPr>
            <p:ph type="ctrTitle"/>
          </p:nvPr>
        </p:nvSpPr>
        <p:spPr>
          <a:xfrm>
            <a:off x="1270000" y="2899484"/>
            <a:ext cx="10464801" cy="3302001"/>
          </a:xfrm>
          <a:prstGeom prst="rect">
            <a:avLst/>
          </a:prstGeom>
        </p:spPr>
        <p:txBody>
          <a:bodyPr/>
          <a:lstStyle/>
          <a:p>
            <a:pPr/>
            <a:r>
              <a:t>RevoU Proposal </a:t>
            </a:r>
          </a:p>
        </p:txBody>
      </p:sp>
      <p:sp>
        <p:nvSpPr>
          <p:cNvPr id="120" name="A competitor analysis of 13 schools"/>
          <p:cNvSpPr txBox="1"/>
          <p:nvPr>
            <p:ph type="subTitle" sz="quarter" idx="1"/>
          </p:nvPr>
        </p:nvSpPr>
        <p:spPr>
          <a:xfrm>
            <a:off x="1270000" y="6284044"/>
            <a:ext cx="10464801" cy="1130301"/>
          </a:xfrm>
          <a:prstGeom prst="rect">
            <a:avLst/>
          </a:prstGeom>
        </p:spPr>
        <p:txBody>
          <a:bodyPr/>
          <a:lstStyle/>
          <a:p>
            <a:pPr/>
            <a:r>
              <a:t>A competitor analysis of 13 schools </a:t>
            </a:r>
          </a:p>
        </p:txBody>
      </p:sp>
      <p:pic>
        <p:nvPicPr>
          <p:cNvPr id="121" name="logo_circle 2.png" descr="logo_circle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8646" y="1825546"/>
            <a:ext cx="2927508" cy="2927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Mentorshi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Mentorships </a:t>
            </a:r>
          </a:p>
        </p:txBody>
      </p:sp>
      <p:sp>
        <p:nvSpPr>
          <p:cNvPr id="210" name="RevoU:"/>
          <p:cNvSpPr txBox="1"/>
          <p:nvPr/>
        </p:nvSpPr>
        <p:spPr>
          <a:xfrm>
            <a:off x="7015130" y="3283310"/>
            <a:ext cx="5080177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RevoU:  </a:t>
            </a:r>
          </a:p>
        </p:txBody>
      </p:sp>
      <p:sp>
        <p:nvSpPr>
          <p:cNvPr id="211" name="Mentor Ratios…"/>
          <p:cNvSpPr txBox="1"/>
          <p:nvPr/>
        </p:nvSpPr>
        <p:spPr>
          <a:xfrm>
            <a:off x="1057382" y="3251508"/>
            <a:ext cx="5214476" cy="465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Mentor Ratios </a:t>
            </a:r>
          </a:p>
          <a:p>
            <a:pPr>
              <a:defRPr sz="37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</a:p>
          <a:p>
            <a:pPr>
              <a:defRPr sz="3700"/>
            </a:pP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1:3</a:t>
            </a:r>
            <a:r>
              <a:t> Rubicamp </a:t>
            </a:r>
          </a:p>
          <a:p>
            <a:pPr>
              <a:defRPr sz="3700"/>
            </a:pPr>
          </a:p>
          <a:p>
            <a:pPr>
              <a:defRPr sz="3700"/>
            </a:pP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1:1, 1:5 </a:t>
            </a:r>
            <a:r>
              <a:t>NextAcademy</a:t>
            </a:r>
          </a:p>
          <a:p>
            <a:pPr>
              <a:defRPr sz="3700"/>
            </a:pPr>
            <a:r>
              <a:t> </a:t>
            </a:r>
          </a:p>
          <a:p>
            <a:pPr>
              <a:defRPr sz="3700"/>
            </a:pP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1:15</a:t>
            </a:r>
            <a:r>
              <a:t> ImpactByte </a:t>
            </a:r>
          </a:p>
        </p:txBody>
      </p:sp>
      <p:sp>
        <p:nvSpPr>
          <p:cNvPr id="212" name="1:20/30 RevoU teacher…"/>
          <p:cNvSpPr txBox="1"/>
          <p:nvPr/>
        </p:nvSpPr>
        <p:spPr>
          <a:xfrm>
            <a:off x="7106024" y="5458044"/>
            <a:ext cx="4471303" cy="1094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1:20/30 </a:t>
            </a:r>
            <a:r>
              <a:rPr sz="2800"/>
              <a:t>RevoU teacher</a:t>
            </a:r>
            <a:endParaRPr sz="2800"/>
          </a:p>
          <a:p>
            <a:pPr>
              <a:defRPr sz="2800"/>
            </a:pPr>
            <a:r>
              <a:t>*offline bi-weekly visits  </a:t>
            </a:r>
          </a:p>
        </p:txBody>
      </p:sp>
      <p:sp>
        <p:nvSpPr>
          <p:cNvPr id="213" name="1:3 RevoU mentor…"/>
          <p:cNvSpPr txBox="1"/>
          <p:nvPr/>
        </p:nvSpPr>
        <p:spPr>
          <a:xfrm>
            <a:off x="7835080" y="4305332"/>
            <a:ext cx="3440278" cy="166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1:3 </a:t>
            </a:r>
            <a:r>
              <a:rPr sz="2800"/>
              <a:t>RevoU mentor</a:t>
            </a:r>
            <a:endParaRPr sz="2800"/>
          </a:p>
          <a:p>
            <a:pPr>
              <a:defRPr sz="2800"/>
            </a:pPr>
            <a:r>
              <a:t>*1v1 weekly calls </a:t>
            </a:r>
          </a:p>
          <a:p>
            <a:pPr>
              <a:defRPr sz="3700"/>
            </a:pPr>
            <a:r>
              <a:t> </a:t>
            </a:r>
          </a:p>
        </p:txBody>
      </p:sp>
      <p:sp>
        <p:nvSpPr>
          <p:cNvPr id="214" name="TEACHER…"/>
          <p:cNvSpPr txBox="1"/>
          <p:nvPr/>
        </p:nvSpPr>
        <p:spPr>
          <a:xfrm>
            <a:off x="7212971" y="6641865"/>
            <a:ext cx="4257409" cy="109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  TEACHER </a:t>
            </a:r>
            <a:endParaRPr sz="2800"/>
          </a:p>
          <a:p>
            <a:pPr>
              <a:defRPr sz="2800"/>
            </a:pP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 </a:t>
            </a:r>
            <a:r>
              <a:t>*live Q&amp;A, Codepolitan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lass Si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 Size </a:t>
            </a:r>
          </a:p>
        </p:txBody>
      </p:sp>
      <p:sp>
        <p:nvSpPr>
          <p:cNvPr id="217" name="RevoU:"/>
          <p:cNvSpPr txBox="1"/>
          <p:nvPr/>
        </p:nvSpPr>
        <p:spPr>
          <a:xfrm>
            <a:off x="6989208" y="4247739"/>
            <a:ext cx="5440781" cy="113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RevoU: </a:t>
            </a:r>
          </a:p>
        </p:txBody>
      </p:sp>
      <p:sp>
        <p:nvSpPr>
          <p:cNvPr id="218" name="Cap off &lt; 30 students to keep track of work, similar to offline classes"/>
          <p:cNvSpPr txBox="1"/>
          <p:nvPr/>
        </p:nvSpPr>
        <p:spPr>
          <a:xfrm>
            <a:off x="7330252" y="4809436"/>
            <a:ext cx="4707893" cy="1159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2300"/>
            </a:pPr>
            <a:r>
              <a:t>Cap off 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&lt; 30 students</a:t>
            </a:r>
            <a:r>
              <a:t> to keep track of work, similar to offline classes </a:t>
            </a:r>
          </a:p>
        </p:txBody>
      </p:sp>
      <p:sp>
        <p:nvSpPr>
          <p:cNvPr id="219" name="3-10 students…"/>
          <p:cNvSpPr txBox="1"/>
          <p:nvPr/>
        </p:nvSpPr>
        <p:spPr>
          <a:xfrm>
            <a:off x="694358" y="2574564"/>
            <a:ext cx="5214476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3-10 students </a:t>
            </a:r>
          </a:p>
          <a:p>
            <a:pPr/>
            <a:r>
              <a:t>Rubicamp </a:t>
            </a:r>
          </a:p>
          <a:p>
            <a:pPr/>
            <a:r>
              <a:t>KodingNext </a:t>
            </a:r>
          </a:p>
        </p:txBody>
      </p:sp>
      <p:sp>
        <p:nvSpPr>
          <p:cNvPr id="220" name="11-50 students…"/>
          <p:cNvSpPr txBox="1"/>
          <p:nvPr/>
        </p:nvSpPr>
        <p:spPr>
          <a:xfrm>
            <a:off x="694358" y="4288772"/>
            <a:ext cx="5214476" cy="267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11-50 students </a:t>
            </a:r>
          </a:p>
          <a:p>
            <a:pPr/>
            <a:r>
              <a:t>NextAcademy </a:t>
            </a:r>
          </a:p>
          <a:p>
            <a:pPr/>
            <a:r>
              <a:t>Algoritma </a:t>
            </a:r>
          </a:p>
          <a:p>
            <a:pPr/>
            <a:r>
              <a:t>Hacktiv8</a:t>
            </a:r>
          </a:p>
          <a:p>
            <a:pPr/>
            <a:r>
              <a:t>Purwadhika </a:t>
            </a:r>
          </a:p>
          <a:p>
            <a:pPr/>
            <a:r>
              <a:t>RevoU </a:t>
            </a:r>
          </a:p>
        </p:txBody>
      </p:sp>
      <p:sp>
        <p:nvSpPr>
          <p:cNvPr id="221" name="50+ students…"/>
          <p:cNvSpPr txBox="1"/>
          <p:nvPr/>
        </p:nvSpPr>
        <p:spPr>
          <a:xfrm>
            <a:off x="694358" y="7107881"/>
            <a:ext cx="521447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50+ students </a:t>
            </a:r>
          </a:p>
          <a:p>
            <a:pPr/>
            <a:r>
              <a:t>Refactory</a:t>
            </a:r>
          </a:p>
          <a:p>
            <a:pPr/>
            <a:r>
              <a:t>Dicoding </a:t>
            </a:r>
          </a:p>
        </p:txBody>
      </p:sp>
      <p:pic>
        <p:nvPicPr>
          <p:cNvPr id="222" name="Oval" descr="Oval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300" y="3819168"/>
            <a:ext cx="3544592" cy="3140464"/>
          </a:xfrm>
          <a:prstGeom prst="rect">
            <a:avLst/>
          </a:prstGeom>
        </p:spPr>
      </p:pic>
      <p:sp>
        <p:nvSpPr>
          <p:cNvPr id="224" name="Arrow"/>
          <p:cNvSpPr/>
          <p:nvPr/>
        </p:nvSpPr>
        <p:spPr>
          <a:xfrm>
            <a:off x="5435391" y="4856165"/>
            <a:ext cx="1687912" cy="719699"/>
          </a:xfrm>
          <a:prstGeom prst="rightArrow">
            <a:avLst>
              <a:gd name="adj1" fmla="val 32000"/>
              <a:gd name="adj2" fmla="val 74498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Duration"/>
          <p:cNvSpPr txBox="1"/>
          <p:nvPr>
            <p:ph type="title"/>
          </p:nvPr>
        </p:nvSpPr>
        <p:spPr>
          <a:xfrm>
            <a:off x="1280692" y="254000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Duration</a:t>
            </a:r>
          </a:p>
        </p:txBody>
      </p:sp>
      <p:sp>
        <p:nvSpPr>
          <p:cNvPr id="227" name="Average amount of 10-12 weeks (digital marketing)…"/>
          <p:cNvSpPr txBox="1"/>
          <p:nvPr/>
        </p:nvSpPr>
        <p:spPr>
          <a:xfrm>
            <a:off x="1769204" y="4693698"/>
            <a:ext cx="4707894" cy="3213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Average amount of </a:t>
            </a:r>
            <a:r>
              <a:t>10-12 weeks (digital marketing)</a:t>
            </a:r>
          </a:p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15 weeks </a:t>
            </a:r>
            <a:r>
              <a:t>(coding) </a:t>
            </a:r>
            <a:r>
              <a:t> </a:t>
            </a:r>
          </a:p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</a:p>
        </p:txBody>
      </p:sp>
      <p:sp>
        <p:nvSpPr>
          <p:cNvPr id="228" name="RevoU:"/>
          <p:cNvSpPr txBox="1"/>
          <p:nvPr/>
        </p:nvSpPr>
        <p:spPr>
          <a:xfrm>
            <a:off x="4045429" y="3141762"/>
            <a:ext cx="5570327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RevoU: </a:t>
            </a:r>
          </a:p>
        </p:txBody>
      </p:sp>
      <p:sp>
        <p:nvSpPr>
          <p:cNvPr id="229" name="3 months = new batch"/>
          <p:cNvSpPr txBox="1"/>
          <p:nvPr/>
        </p:nvSpPr>
        <p:spPr>
          <a:xfrm>
            <a:off x="7005327" y="4871498"/>
            <a:ext cx="4707894" cy="285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rPr sz="5500"/>
              <a:t>3 months</a:t>
            </a:r>
            <a:r>
              <a:t> </a:t>
            </a:r>
            <a:r>
              <a:rPr sz="5500"/>
              <a:t>= </a:t>
            </a:r>
            <a:r>
              <a:rPr sz="5500">
                <a:solidFill>
                  <a:srgbClr val="000000"/>
                </a:solidFill>
              </a:rPr>
              <a:t>new batch</a:t>
            </a:r>
            <a:r>
              <a:rPr sz="5500"/>
              <a:t> </a:t>
            </a:r>
          </a:p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</a:p>
        </p:txBody>
      </p:sp>
      <p:sp>
        <p:nvSpPr>
          <p:cNvPr id="231" name="Line"/>
          <p:cNvSpPr/>
          <p:nvPr/>
        </p:nvSpPr>
        <p:spPr>
          <a:xfrm flipV="1">
            <a:off x="6830592" y="4251433"/>
            <a:ext cx="1" cy="3438365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sting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Testing System </a:t>
            </a:r>
          </a:p>
        </p:txBody>
      </p:sp>
      <p:sp>
        <p:nvSpPr>
          <p:cNvPr id="234" name="RevoU:"/>
          <p:cNvSpPr txBox="1"/>
          <p:nvPr/>
        </p:nvSpPr>
        <p:spPr>
          <a:xfrm>
            <a:off x="711862" y="2408072"/>
            <a:ext cx="11922745" cy="113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RevoU: </a:t>
            </a:r>
          </a:p>
        </p:txBody>
      </p:sp>
      <p:graphicFrame>
        <p:nvGraphicFramePr>
          <p:cNvPr id="235" name="Table"/>
          <p:cNvGraphicFramePr/>
          <p:nvPr/>
        </p:nvGraphicFramePr>
        <p:xfrm>
          <a:off x="1199774" y="3028554"/>
          <a:ext cx="10946921" cy="542369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736730"/>
                <a:gridCol w="2736730"/>
                <a:gridCol w="2736730"/>
                <a:gridCol w="2736730"/>
              </a:tblGrid>
              <a:tr h="180789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RevoU Tests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Model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System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How it Works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0789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Midterm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Hacktiv8, Purwadhika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Quizzes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Reach 80%, if not can re-take to get higher score. Better score, better chances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0789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Final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Codepolitan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Presentation, project, hackathon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Win a prize + funding if top 3 project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coring System"/>
          <p:cNvSpPr txBox="1"/>
          <p:nvPr/>
        </p:nvSpPr>
        <p:spPr>
          <a:xfrm>
            <a:off x="952500" y="254000"/>
            <a:ext cx="11099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0" sz="8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Scoring System </a:t>
            </a:r>
          </a:p>
        </p:txBody>
      </p:sp>
      <p:graphicFrame>
        <p:nvGraphicFramePr>
          <p:cNvPr id="238" name="Table"/>
          <p:cNvGraphicFramePr/>
          <p:nvPr/>
        </p:nvGraphicFramePr>
        <p:xfrm>
          <a:off x="1571473" y="2398610"/>
          <a:ext cx="9861854" cy="62865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930926"/>
                <a:gridCol w="4930926"/>
              </a:tblGrid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Scoring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Incentive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80-100%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LinkedIn Crash Course  
Interview Preparation + Tips 
1on1 hour-long coaching meet ups
Career day to meet with employers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60-80%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LinkedIn Crash Course 
Interview Preparation + Tips 
Group coaching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200">
                          <a:sym typeface="Helvetica Neue"/>
                        </a:rPr>
                        <a:t>&lt; 60%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LinkedIn Crash Course 
Interview Preparation + Tips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fund Poli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Refund Policy </a:t>
            </a:r>
          </a:p>
        </p:txBody>
      </p:sp>
      <p:sp>
        <p:nvSpPr>
          <p:cNvPr id="241" name="Hacktiv8"/>
          <p:cNvSpPr txBox="1"/>
          <p:nvPr/>
        </p:nvSpPr>
        <p:spPr>
          <a:xfrm>
            <a:off x="1422361" y="3640936"/>
            <a:ext cx="4707894" cy="180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Hacktiv8  </a:t>
            </a:r>
          </a:p>
        </p:txBody>
      </p:sp>
      <p:sp>
        <p:nvSpPr>
          <p:cNvPr id="242" name="Algoritma"/>
          <p:cNvSpPr txBox="1"/>
          <p:nvPr/>
        </p:nvSpPr>
        <p:spPr>
          <a:xfrm>
            <a:off x="7232065" y="3640936"/>
            <a:ext cx="4707894" cy="180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Algoritma   </a:t>
            </a:r>
          </a:p>
        </p:txBody>
      </p:sp>
      <p:sp>
        <p:nvSpPr>
          <p:cNvPr id="243" name="Phase 0 = 5 million…"/>
          <p:cNvSpPr txBox="1"/>
          <p:nvPr/>
        </p:nvSpPr>
        <p:spPr>
          <a:xfrm>
            <a:off x="1476817" y="4520375"/>
            <a:ext cx="4598982" cy="244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3000"/>
            </a:pPr>
            <a:r>
              <a:t>Phase 0 = 5 million </a:t>
            </a:r>
          </a:p>
          <a:p>
            <a:pPr defTabSz="355600">
              <a:defRPr sz="3000"/>
            </a:pPr>
            <a:r>
              <a:t>Phase 1-3 = no passing (2 attempts) no refund, just move on to next phase with low grade</a:t>
            </a:r>
          </a:p>
        </p:txBody>
      </p:sp>
      <p:sp>
        <p:nvSpPr>
          <p:cNvPr id="244" name="70% of amount, regardless when dropping out"/>
          <p:cNvSpPr txBox="1"/>
          <p:nvPr/>
        </p:nvSpPr>
        <p:spPr>
          <a:xfrm>
            <a:off x="7232066" y="4564142"/>
            <a:ext cx="4707893" cy="150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3000"/>
            </a:lvl1pPr>
          </a:lstStyle>
          <a:p>
            <a:pPr/>
            <a:r>
              <a:t>70% of amount, regardless when dropping out</a:t>
            </a:r>
          </a:p>
        </p:txBody>
      </p:sp>
      <p:sp>
        <p:nvSpPr>
          <p:cNvPr id="246" name="Line"/>
          <p:cNvSpPr/>
          <p:nvPr/>
        </p:nvSpPr>
        <p:spPr>
          <a:xfrm flipV="1">
            <a:off x="6917615" y="2861545"/>
            <a:ext cx="1" cy="524735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fund Poli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Refund Policy </a:t>
            </a:r>
          </a:p>
        </p:txBody>
      </p:sp>
      <p:sp>
        <p:nvSpPr>
          <p:cNvPr id="249" name="Implement a tiered system, similar to Hacktiv8.…"/>
          <p:cNvSpPr txBox="1"/>
          <p:nvPr/>
        </p:nvSpPr>
        <p:spPr>
          <a:xfrm>
            <a:off x="398197" y="2135642"/>
            <a:ext cx="7473197" cy="2226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23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Implement a tiered system, similar to Hacktiv8. </a:t>
            </a:r>
          </a:p>
          <a:p>
            <a:pPr defTabSz="355600">
              <a:defRPr sz="2300"/>
            </a:pPr>
          </a:p>
          <a:p>
            <a:pPr defTabSz="355600">
              <a:defRPr sz="2300"/>
            </a:pPr>
            <a:r>
              <a:t>For ex: </a:t>
            </a:r>
          </a:p>
          <a:p>
            <a:pPr defTabSz="355600">
              <a:defRPr sz="2300"/>
            </a:pPr>
          </a:p>
          <a:p>
            <a:pPr defTabSz="355600">
              <a:defRPr sz="2300"/>
            </a:pPr>
          </a:p>
        </p:txBody>
      </p:sp>
      <p:pic>
        <p:nvPicPr>
          <p:cNvPr id="250" name="Screen Shot 2019-07-31 at 10.56.07 AM.png" descr="Screen Shot 2019-07-31 at 10.56.0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791" y="2739675"/>
            <a:ext cx="7362955" cy="1018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Screen Shot 2019-07-31 at 10.56.15 AM.png" descr="Screen Shot 2019-07-31 at 10.56.15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146" y="4085012"/>
            <a:ext cx="7360244" cy="210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Screen Shot 2019-07-31 at 10.56.21 AM.png" descr="Screen Shot 2019-07-31 at 10.56.21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318" y="6513347"/>
            <a:ext cx="7362955" cy="261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Arrow"/>
          <p:cNvSpPr/>
          <p:nvPr/>
        </p:nvSpPr>
        <p:spPr>
          <a:xfrm>
            <a:off x="6874117" y="2739675"/>
            <a:ext cx="1687912" cy="719699"/>
          </a:xfrm>
          <a:prstGeom prst="rightArrow">
            <a:avLst>
              <a:gd name="adj1" fmla="val 32000"/>
              <a:gd name="adj2" fmla="val 74498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4" name="Arrow"/>
          <p:cNvSpPr/>
          <p:nvPr/>
        </p:nvSpPr>
        <p:spPr>
          <a:xfrm>
            <a:off x="6874117" y="4775993"/>
            <a:ext cx="1687912" cy="719699"/>
          </a:xfrm>
          <a:prstGeom prst="rightArrow">
            <a:avLst>
              <a:gd name="adj1" fmla="val 32000"/>
              <a:gd name="adj2" fmla="val 74498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5" name="Arrow"/>
          <p:cNvSpPr/>
          <p:nvPr/>
        </p:nvSpPr>
        <p:spPr>
          <a:xfrm>
            <a:off x="6874117" y="7696401"/>
            <a:ext cx="1687912" cy="719699"/>
          </a:xfrm>
          <a:prstGeom prst="rightArrow">
            <a:avLst>
              <a:gd name="adj1" fmla="val 32000"/>
              <a:gd name="adj2" fmla="val 74498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6" name="50% refund"/>
          <p:cNvSpPr txBox="1"/>
          <p:nvPr/>
        </p:nvSpPr>
        <p:spPr>
          <a:xfrm>
            <a:off x="6759457" y="2739675"/>
            <a:ext cx="7473197" cy="1426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4000"/>
            </a:pPr>
            <a:r>
              <a:t>50% refund </a:t>
            </a:r>
          </a:p>
          <a:p>
            <a:pPr defTabSz="355600">
              <a:defRPr sz="2300"/>
            </a:pPr>
          </a:p>
        </p:txBody>
      </p:sp>
      <p:sp>
        <p:nvSpPr>
          <p:cNvPr id="257" name="25% refund"/>
          <p:cNvSpPr txBox="1"/>
          <p:nvPr/>
        </p:nvSpPr>
        <p:spPr>
          <a:xfrm>
            <a:off x="6759457" y="4775993"/>
            <a:ext cx="7473197" cy="1426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4000"/>
            </a:pPr>
            <a:r>
              <a:t>25% refund </a:t>
            </a:r>
          </a:p>
          <a:p>
            <a:pPr defTabSz="355600">
              <a:defRPr sz="2300"/>
            </a:pPr>
          </a:p>
        </p:txBody>
      </p:sp>
      <p:sp>
        <p:nvSpPr>
          <p:cNvPr id="258" name="0 refund"/>
          <p:cNvSpPr txBox="1"/>
          <p:nvPr/>
        </p:nvSpPr>
        <p:spPr>
          <a:xfrm>
            <a:off x="6759457" y="7696401"/>
            <a:ext cx="7473197" cy="1426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4000"/>
            </a:pPr>
            <a:r>
              <a:t>0 refund </a:t>
            </a:r>
          </a:p>
          <a:p>
            <a:pPr defTabSz="355600">
              <a:defRPr sz="23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Other unique ide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unique ideas </a:t>
            </a:r>
          </a:p>
        </p:txBody>
      </p:sp>
      <p:sp>
        <p:nvSpPr>
          <p:cNvPr id="261" name="Refactory"/>
          <p:cNvSpPr txBox="1"/>
          <p:nvPr/>
        </p:nvSpPr>
        <p:spPr>
          <a:xfrm>
            <a:off x="1627680" y="2852125"/>
            <a:ext cx="4707894" cy="165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Refactory</a:t>
            </a:r>
          </a:p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</a:p>
        </p:txBody>
      </p:sp>
      <p:sp>
        <p:nvSpPr>
          <p:cNvPr id="262" name="Preparation program before class starts"/>
          <p:cNvSpPr txBox="1"/>
          <p:nvPr/>
        </p:nvSpPr>
        <p:spPr>
          <a:xfrm>
            <a:off x="1682136" y="3575160"/>
            <a:ext cx="4598982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Preparation program before class starts </a:t>
            </a:r>
          </a:p>
        </p:txBody>
      </p:sp>
      <p:sp>
        <p:nvSpPr>
          <p:cNvPr id="263" name="Arkademy"/>
          <p:cNvSpPr txBox="1"/>
          <p:nvPr/>
        </p:nvSpPr>
        <p:spPr>
          <a:xfrm>
            <a:off x="6538055" y="2894834"/>
            <a:ext cx="4707894" cy="165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Arkademy </a:t>
            </a:r>
          </a:p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</a:p>
        </p:txBody>
      </p:sp>
      <p:sp>
        <p:nvSpPr>
          <p:cNvPr id="264" name="Uses a discussion forum to promote real time Q&amp;A"/>
          <p:cNvSpPr txBox="1"/>
          <p:nvPr/>
        </p:nvSpPr>
        <p:spPr>
          <a:xfrm>
            <a:off x="6592511" y="3575160"/>
            <a:ext cx="4598981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Uses a discussion forum to promote real time Q&amp;A   </a:t>
            </a:r>
          </a:p>
        </p:txBody>
      </p:sp>
      <p:sp>
        <p:nvSpPr>
          <p:cNvPr id="265" name="Dicoding"/>
          <p:cNvSpPr txBox="1"/>
          <p:nvPr/>
        </p:nvSpPr>
        <p:spPr>
          <a:xfrm>
            <a:off x="1627680" y="5541647"/>
            <a:ext cx="4707894" cy="165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Dicoding </a:t>
            </a:r>
          </a:p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</a:p>
        </p:txBody>
      </p:sp>
      <p:sp>
        <p:nvSpPr>
          <p:cNvPr id="266" name="Take the course for free, then participate in Hackathons &amp; events to exchange points for prizes"/>
          <p:cNvSpPr txBox="1"/>
          <p:nvPr/>
        </p:nvSpPr>
        <p:spPr>
          <a:xfrm>
            <a:off x="1682136" y="6262771"/>
            <a:ext cx="4598982" cy="1515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Take the course for free, then participate in Hackathons &amp; events to exchange points for prizes </a:t>
            </a:r>
          </a:p>
        </p:txBody>
      </p:sp>
      <p:sp>
        <p:nvSpPr>
          <p:cNvPr id="267" name="Codepolitan"/>
          <p:cNvSpPr txBox="1"/>
          <p:nvPr/>
        </p:nvSpPr>
        <p:spPr>
          <a:xfrm>
            <a:off x="7814392" y="5541647"/>
            <a:ext cx="2736190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Codepolitan </a:t>
            </a:r>
          </a:p>
        </p:txBody>
      </p:sp>
      <p:sp>
        <p:nvSpPr>
          <p:cNvPr id="268" name="Dissatisfied with the final product and website you have created = 1v1 meeting with the team and full refund"/>
          <p:cNvSpPr txBox="1"/>
          <p:nvPr/>
        </p:nvSpPr>
        <p:spPr>
          <a:xfrm>
            <a:off x="6882996" y="6262771"/>
            <a:ext cx="4598982" cy="1515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Dissatisfied with the final product and website you have created = 1v1 meeting with the team and full refund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Job Guarant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Job Guarantee </a:t>
            </a:r>
          </a:p>
        </p:txBody>
      </p:sp>
      <p:sp>
        <p:nvSpPr>
          <p:cNvPr id="271" name="RevoU:"/>
          <p:cNvSpPr txBox="1"/>
          <p:nvPr/>
        </p:nvSpPr>
        <p:spPr>
          <a:xfrm>
            <a:off x="541027" y="3094823"/>
            <a:ext cx="11922745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RevoU: </a:t>
            </a:r>
          </a:p>
        </p:txBody>
      </p:sp>
      <p:sp>
        <p:nvSpPr>
          <p:cNvPr id="272" name="After calling Purwadhika &amp; Hacktiv8, they still assured that we would get a 100% guaranteed job + there is nothing on their website on the guarantee (unlike Lambda + Springboard)"/>
          <p:cNvSpPr txBox="1"/>
          <p:nvPr/>
        </p:nvSpPr>
        <p:spPr>
          <a:xfrm>
            <a:off x="2102740" y="4258348"/>
            <a:ext cx="9375054" cy="187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2300"/>
            </a:pPr>
            <a:r>
              <a:t>After calling Purwadhika &amp; Hacktiv8, they still assured that we would get a 100% guaranteed job + there is nothing on their website on the guarantee (unlike Lambda + Springboard) </a:t>
            </a:r>
          </a:p>
          <a:p>
            <a:pPr defTabSz="355600">
              <a:defRPr sz="2300"/>
            </a:pPr>
          </a:p>
        </p:txBody>
      </p:sp>
      <p:sp>
        <p:nvSpPr>
          <p:cNvPr id="273" name="This could be a huge selling point for RevoU."/>
          <p:cNvSpPr txBox="1"/>
          <p:nvPr/>
        </p:nvSpPr>
        <p:spPr>
          <a:xfrm>
            <a:off x="2688168" y="6318939"/>
            <a:ext cx="7628464" cy="1159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2300"/>
            </a:pPr>
            <a:r>
              <a:t>This could be a huge selling point for 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RevoU</a:t>
            </a:r>
            <a:r>
              <a:t>. </a:t>
            </a:r>
          </a:p>
          <a:p>
            <a:pPr defTabSz="355600">
              <a:defRPr sz="23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Recap </a:t>
            </a:r>
          </a:p>
        </p:txBody>
      </p:sp>
      <p:sp>
        <p:nvSpPr>
          <p:cNvPr id="276" name="Keep"/>
          <p:cNvSpPr txBox="1"/>
          <p:nvPr/>
        </p:nvSpPr>
        <p:spPr>
          <a:xfrm>
            <a:off x="1243601" y="2605996"/>
            <a:ext cx="4707894" cy="180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Keep  </a:t>
            </a:r>
          </a:p>
        </p:txBody>
      </p:sp>
      <p:sp>
        <p:nvSpPr>
          <p:cNvPr id="277" name="Implement"/>
          <p:cNvSpPr txBox="1"/>
          <p:nvPr/>
        </p:nvSpPr>
        <p:spPr>
          <a:xfrm>
            <a:off x="6941580" y="2605996"/>
            <a:ext cx="4707894" cy="180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Implement  </a:t>
            </a:r>
          </a:p>
        </p:txBody>
      </p:sp>
      <p:sp>
        <p:nvSpPr>
          <p:cNvPr id="278" name="Admissions"/>
          <p:cNvSpPr txBox="1"/>
          <p:nvPr/>
        </p:nvSpPr>
        <p:spPr>
          <a:xfrm>
            <a:off x="1298057" y="3644276"/>
            <a:ext cx="4598982" cy="44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Admissions </a:t>
            </a:r>
          </a:p>
        </p:txBody>
      </p:sp>
      <p:sp>
        <p:nvSpPr>
          <p:cNvPr id="279" name="Referrals first, then scholarships"/>
          <p:cNvSpPr txBox="1"/>
          <p:nvPr/>
        </p:nvSpPr>
        <p:spPr>
          <a:xfrm>
            <a:off x="6996036" y="3644276"/>
            <a:ext cx="4598982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Referrals first, then scholarships </a:t>
            </a:r>
          </a:p>
        </p:txBody>
      </p:sp>
      <p:sp>
        <p:nvSpPr>
          <p:cNvPr id="280" name="Tiered system for ISA"/>
          <p:cNvSpPr txBox="1"/>
          <p:nvPr/>
        </p:nvSpPr>
        <p:spPr>
          <a:xfrm>
            <a:off x="6996036" y="4607530"/>
            <a:ext cx="4598982" cy="44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Tiered system for ISA </a:t>
            </a:r>
          </a:p>
        </p:txBody>
      </p:sp>
      <p:sp>
        <p:nvSpPr>
          <p:cNvPr id="281" name="Tuition"/>
          <p:cNvSpPr txBox="1"/>
          <p:nvPr/>
        </p:nvSpPr>
        <p:spPr>
          <a:xfrm>
            <a:off x="1298057" y="4218177"/>
            <a:ext cx="4598982" cy="44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Tuition  </a:t>
            </a:r>
          </a:p>
        </p:txBody>
      </p:sp>
      <p:sp>
        <p:nvSpPr>
          <p:cNvPr id="282" name="Installment plans, live Q&amp;A, offline meet ups"/>
          <p:cNvSpPr txBox="1"/>
          <p:nvPr/>
        </p:nvSpPr>
        <p:spPr>
          <a:xfrm>
            <a:off x="6996036" y="5249253"/>
            <a:ext cx="4598982" cy="804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Installment plans, live Q&amp;A, offline meet ups</a:t>
            </a:r>
          </a:p>
        </p:txBody>
      </p:sp>
      <p:sp>
        <p:nvSpPr>
          <p:cNvPr id="283" name="Mentorship ratios"/>
          <p:cNvSpPr txBox="1"/>
          <p:nvPr/>
        </p:nvSpPr>
        <p:spPr>
          <a:xfrm>
            <a:off x="6996036" y="6246577"/>
            <a:ext cx="4598982" cy="44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Mentorship ratios </a:t>
            </a:r>
          </a:p>
        </p:txBody>
      </p:sp>
      <p:sp>
        <p:nvSpPr>
          <p:cNvPr id="284" name="Cap classes at &lt;30"/>
          <p:cNvSpPr txBox="1"/>
          <p:nvPr/>
        </p:nvSpPr>
        <p:spPr>
          <a:xfrm>
            <a:off x="6996036" y="6888300"/>
            <a:ext cx="4598982" cy="44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Cap classes at &lt;30 </a:t>
            </a:r>
          </a:p>
        </p:txBody>
      </p:sp>
      <p:sp>
        <p:nvSpPr>
          <p:cNvPr id="285" name="Duration, frequency (every 3 months)"/>
          <p:cNvSpPr txBox="1"/>
          <p:nvPr/>
        </p:nvSpPr>
        <p:spPr>
          <a:xfrm>
            <a:off x="1298057" y="4792077"/>
            <a:ext cx="4598982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Duration, frequency (every 3 months)   </a:t>
            </a:r>
          </a:p>
        </p:txBody>
      </p:sp>
      <p:sp>
        <p:nvSpPr>
          <p:cNvPr id="286" name="Midterm Quizzes + Final Projects"/>
          <p:cNvSpPr txBox="1"/>
          <p:nvPr/>
        </p:nvSpPr>
        <p:spPr>
          <a:xfrm>
            <a:off x="6996036" y="7530023"/>
            <a:ext cx="4598982" cy="804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Midterm Quizzes + Final Projects</a:t>
            </a:r>
          </a:p>
        </p:txBody>
      </p:sp>
      <p:sp>
        <p:nvSpPr>
          <p:cNvPr id="287" name="Refund system"/>
          <p:cNvSpPr txBox="1"/>
          <p:nvPr/>
        </p:nvSpPr>
        <p:spPr>
          <a:xfrm>
            <a:off x="6996036" y="8527346"/>
            <a:ext cx="4598982" cy="44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Refund system </a:t>
            </a:r>
          </a:p>
        </p:txBody>
      </p:sp>
      <p:sp>
        <p:nvSpPr>
          <p:cNvPr id="289" name="Line"/>
          <p:cNvSpPr/>
          <p:nvPr/>
        </p:nvSpPr>
        <p:spPr>
          <a:xfrm flipV="1">
            <a:off x="6502400" y="2839200"/>
            <a:ext cx="1" cy="524735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dmissions 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Admissions Process </a:t>
            </a:r>
          </a:p>
        </p:txBody>
      </p:sp>
      <p:sp>
        <p:nvSpPr>
          <p:cNvPr id="124" name="Interview + Test…"/>
          <p:cNvSpPr txBox="1"/>
          <p:nvPr/>
        </p:nvSpPr>
        <p:spPr>
          <a:xfrm>
            <a:off x="843838" y="2559330"/>
            <a:ext cx="5214476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Interview + Test </a:t>
            </a:r>
          </a:p>
          <a:p>
            <a:pPr/>
            <a:r>
              <a:t>Hacktiv8</a:t>
            </a:r>
          </a:p>
          <a:p>
            <a:pPr/>
            <a:r>
              <a:t>RevoU  </a:t>
            </a:r>
          </a:p>
        </p:txBody>
      </p:sp>
      <p:sp>
        <p:nvSpPr>
          <p:cNvPr id="125" name="Interview…"/>
          <p:cNvSpPr txBox="1"/>
          <p:nvPr/>
        </p:nvSpPr>
        <p:spPr>
          <a:xfrm>
            <a:off x="843838" y="4271620"/>
            <a:ext cx="5214476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Interview </a:t>
            </a:r>
          </a:p>
          <a:p>
            <a:pPr/>
            <a:r>
              <a:t>Algoritma </a:t>
            </a:r>
          </a:p>
          <a:p>
            <a:pPr/>
            <a:r>
              <a:t>Evolve</a:t>
            </a:r>
          </a:p>
          <a:p>
            <a:pPr/>
            <a:r>
              <a:t>Rubicamp</a:t>
            </a:r>
          </a:p>
          <a:p>
            <a:pPr/>
            <a:r>
              <a:t>Koding Next</a:t>
            </a:r>
          </a:p>
        </p:txBody>
      </p:sp>
      <p:sp>
        <p:nvSpPr>
          <p:cNvPr id="126" name="None…"/>
          <p:cNvSpPr txBox="1"/>
          <p:nvPr/>
        </p:nvSpPr>
        <p:spPr>
          <a:xfrm>
            <a:off x="843838" y="6720510"/>
            <a:ext cx="5214476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None </a:t>
            </a:r>
          </a:p>
          <a:p>
            <a:pPr/>
            <a:r>
              <a:t>Purwadhika</a:t>
            </a:r>
          </a:p>
          <a:p>
            <a:pPr/>
            <a:r>
              <a:t>Codepolitan</a:t>
            </a:r>
          </a:p>
          <a:p>
            <a:pPr/>
            <a:r>
              <a:t>ImpactByte</a:t>
            </a:r>
          </a:p>
          <a:p>
            <a:pPr/>
            <a:r>
              <a:t>NextAcademy</a:t>
            </a:r>
          </a:p>
        </p:txBody>
      </p:sp>
      <p:sp>
        <p:nvSpPr>
          <p:cNvPr id="127" name="RevoU:"/>
          <p:cNvSpPr txBox="1"/>
          <p:nvPr/>
        </p:nvSpPr>
        <p:spPr>
          <a:xfrm>
            <a:off x="5796254" y="4311562"/>
            <a:ext cx="8020905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RevoU: </a:t>
            </a:r>
          </a:p>
        </p:txBody>
      </p:sp>
      <p:pic>
        <p:nvPicPr>
          <p:cNvPr id="128" name="Oval" descr="Oval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8449" y="2187030"/>
            <a:ext cx="3765254" cy="1754110"/>
          </a:xfrm>
          <a:prstGeom prst="rect">
            <a:avLst/>
          </a:prstGeom>
        </p:spPr>
      </p:pic>
      <p:sp>
        <p:nvSpPr>
          <p:cNvPr id="130" name="Interview + Test to show “exclusivity” to promote best of the best. If fail, re-try for next batch"/>
          <p:cNvSpPr txBox="1"/>
          <p:nvPr/>
        </p:nvSpPr>
        <p:spPr>
          <a:xfrm>
            <a:off x="7051392" y="4935011"/>
            <a:ext cx="5510629" cy="1159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1200"/>
            </a:pPr>
            <a:r>
              <a:rPr sz="2300"/>
              <a:t>Interview + Test to show “</a:t>
            </a:r>
            <a:r>
              <a:rPr sz="23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exclusivity</a:t>
            </a:r>
            <a:r>
              <a:rPr sz="2300"/>
              <a:t>” to promote best of the best. If fail, re-try for next batch</a:t>
            </a:r>
          </a:p>
        </p:txBody>
      </p:sp>
      <p:sp>
        <p:nvSpPr>
          <p:cNvPr id="131" name="Arrow"/>
          <p:cNvSpPr/>
          <p:nvPr/>
        </p:nvSpPr>
        <p:spPr>
          <a:xfrm>
            <a:off x="4944241" y="5155125"/>
            <a:ext cx="1687912" cy="719699"/>
          </a:xfrm>
          <a:prstGeom prst="rightArrow">
            <a:avLst>
              <a:gd name="adj1" fmla="val 32000"/>
              <a:gd name="adj2" fmla="val 74498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2" name="224"/>
          <p:cNvSpPr txBox="1"/>
          <p:nvPr/>
        </p:nvSpPr>
        <p:spPr>
          <a:xfrm>
            <a:off x="3917072" y="6285554"/>
            <a:ext cx="8020904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224 </a:t>
            </a:r>
          </a:p>
        </p:txBody>
      </p:sp>
      <p:sp>
        <p:nvSpPr>
          <p:cNvPr id="133" name="Arrow"/>
          <p:cNvSpPr/>
          <p:nvPr/>
        </p:nvSpPr>
        <p:spPr>
          <a:xfrm>
            <a:off x="8489147" y="6529843"/>
            <a:ext cx="823728" cy="177801"/>
          </a:xfrm>
          <a:prstGeom prst="rightArrow">
            <a:avLst>
              <a:gd name="adj1" fmla="val 32000"/>
              <a:gd name="adj2" fmla="val 153741"/>
            </a:avLst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4" name="112"/>
          <p:cNvSpPr txBox="1"/>
          <p:nvPr/>
        </p:nvSpPr>
        <p:spPr>
          <a:xfrm>
            <a:off x="5796254" y="6285554"/>
            <a:ext cx="8020905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112</a:t>
            </a:r>
          </a:p>
        </p:txBody>
      </p:sp>
      <p:sp>
        <p:nvSpPr>
          <p:cNvPr id="135" name="Arrow"/>
          <p:cNvSpPr/>
          <p:nvPr/>
        </p:nvSpPr>
        <p:spPr>
          <a:xfrm>
            <a:off x="10367203" y="6529843"/>
            <a:ext cx="823729" cy="177801"/>
          </a:xfrm>
          <a:prstGeom prst="rightArrow">
            <a:avLst>
              <a:gd name="adj1" fmla="val 32000"/>
              <a:gd name="adj2" fmla="val 153741"/>
            </a:avLst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" name="30"/>
          <p:cNvSpPr txBox="1"/>
          <p:nvPr/>
        </p:nvSpPr>
        <p:spPr>
          <a:xfrm>
            <a:off x="7567540" y="6285554"/>
            <a:ext cx="8020904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30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hank you!"/>
          <p:cNvSpPr txBox="1"/>
          <p:nvPr>
            <p:ph type="title"/>
          </p:nvPr>
        </p:nvSpPr>
        <p:spPr>
          <a:xfrm>
            <a:off x="1153605" y="4847515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Thank you! </a:t>
            </a:r>
          </a:p>
        </p:txBody>
      </p:sp>
      <p:sp>
        <p:nvSpPr>
          <p:cNvPr id="292" name="Matthew Ong"/>
          <p:cNvSpPr txBox="1"/>
          <p:nvPr/>
        </p:nvSpPr>
        <p:spPr>
          <a:xfrm>
            <a:off x="1153605" y="7991093"/>
            <a:ext cx="11099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0"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Matthew Ong </a:t>
            </a:r>
          </a:p>
        </p:txBody>
      </p:sp>
      <p:pic>
        <p:nvPicPr>
          <p:cNvPr id="293" name="logo_circle 2.png" descr="logo_circle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9751" y="1892581"/>
            <a:ext cx="2927508" cy="2927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cholarshi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Scholarships</a:t>
            </a:r>
          </a:p>
        </p:txBody>
      </p:sp>
      <p:sp>
        <p:nvSpPr>
          <p:cNvPr id="139" name="Scholarships offered…"/>
          <p:cNvSpPr txBox="1"/>
          <p:nvPr/>
        </p:nvSpPr>
        <p:spPr>
          <a:xfrm>
            <a:off x="843838" y="2511511"/>
            <a:ext cx="5214476" cy="267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Scholarships offered </a:t>
            </a:r>
          </a:p>
          <a:p>
            <a:pPr/>
            <a:r>
              <a:t>Codepolitan (100%) </a:t>
            </a:r>
          </a:p>
          <a:p>
            <a:pPr/>
            <a:r>
              <a:t>Purwadhika (100%) </a:t>
            </a:r>
          </a:p>
          <a:p>
            <a:pPr/>
            <a:r>
              <a:t>ImpactByte (25%) </a:t>
            </a:r>
          </a:p>
          <a:p>
            <a:pPr/>
            <a:r>
              <a:t>**Financial aid, women, people with disabilities </a:t>
            </a:r>
          </a:p>
        </p:txBody>
      </p:sp>
      <p:sp>
        <p:nvSpPr>
          <p:cNvPr id="140" name="Do not offer Scholarships…"/>
          <p:cNvSpPr txBox="1"/>
          <p:nvPr/>
        </p:nvSpPr>
        <p:spPr>
          <a:xfrm>
            <a:off x="843838" y="6366568"/>
            <a:ext cx="5214476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Do not offer Scholarships </a:t>
            </a:r>
          </a:p>
          <a:p>
            <a:pPr/>
            <a:r>
              <a:t>RevoU</a:t>
            </a:r>
          </a:p>
        </p:txBody>
      </p:sp>
      <p:sp>
        <p:nvSpPr>
          <p:cNvPr id="141" name="RevoU:"/>
          <p:cNvSpPr txBox="1"/>
          <p:nvPr/>
        </p:nvSpPr>
        <p:spPr>
          <a:xfrm>
            <a:off x="6495161" y="3553963"/>
            <a:ext cx="5858276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RevoU:  </a:t>
            </a:r>
          </a:p>
        </p:txBody>
      </p:sp>
      <p:pic>
        <p:nvPicPr>
          <p:cNvPr id="142" name="Oval" descr="Oval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142" y="5255482"/>
            <a:ext cx="4943868" cy="2960714"/>
          </a:xfrm>
          <a:prstGeom prst="rect">
            <a:avLst/>
          </a:prstGeom>
        </p:spPr>
      </p:pic>
      <p:sp>
        <p:nvSpPr>
          <p:cNvPr id="144" name="Dive into companies (Astra, Adaro) that have a CSR budget to allocate…"/>
          <p:cNvSpPr txBox="1"/>
          <p:nvPr/>
        </p:nvSpPr>
        <p:spPr>
          <a:xfrm>
            <a:off x="6580084" y="4119036"/>
            <a:ext cx="5510629" cy="1515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6406" indent="-456406" defTabSz="355600">
              <a:buSzPct val="100000"/>
              <a:buAutoNum type="arabicPeriod" startAt="1"/>
              <a:defRPr sz="1200"/>
            </a:pPr>
            <a:r>
              <a:rPr sz="2300"/>
              <a:t>Dive into companies (Astra, Adaro) that have a CSR budget to allocate</a:t>
            </a:r>
            <a:endParaRPr sz="2300"/>
          </a:p>
          <a:p>
            <a:pPr marL="456406" indent="-456406" defTabSz="355600">
              <a:buSzPct val="100000"/>
              <a:buAutoNum type="arabicPeriod" startAt="1"/>
              <a:defRPr sz="1200"/>
            </a:pPr>
            <a:r>
              <a:rPr sz="2300"/>
              <a:t>Referral program if not scholarship-ready </a:t>
            </a:r>
          </a:p>
        </p:txBody>
      </p:sp>
      <p:pic>
        <p:nvPicPr>
          <p:cNvPr id="145" name="astra-vector-png-astra-otoparts-logo-vector-1269.png" descr="astra-vector-png-astra-otoparts-logo-vector-126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1837" y="5571402"/>
            <a:ext cx="3283711" cy="2328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Adaro-Energy-logo.jpg" descr="Adaro-Energy-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45417" y="6183232"/>
            <a:ext cx="1564332" cy="1564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ferral Pr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Referral Programs </a:t>
            </a:r>
          </a:p>
        </p:txBody>
      </p:sp>
      <p:sp>
        <p:nvSpPr>
          <p:cNvPr id="149" name="Mentorship Model…"/>
          <p:cNvSpPr txBox="1"/>
          <p:nvPr/>
        </p:nvSpPr>
        <p:spPr>
          <a:xfrm>
            <a:off x="1482579" y="5402122"/>
            <a:ext cx="5214476" cy="2772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rPr sz="3000"/>
              <a:t>Mentorship Model </a:t>
            </a:r>
            <a:r>
              <a:t> </a:t>
            </a:r>
          </a:p>
          <a:p>
            <a:pPr/>
            <a:r>
              <a:t>Refer 3 people, get a free mentorship season </a:t>
            </a:r>
          </a:p>
          <a:p>
            <a:pPr/>
            <a:r>
              <a:t>1 person = 15 mins</a:t>
            </a:r>
          </a:p>
          <a:p>
            <a:pPr/>
            <a:r>
              <a:t>2 people = 30 mins</a:t>
            </a:r>
          </a:p>
          <a:p>
            <a:pPr/>
            <a:r>
              <a:t>3 people = 45 mins (max)</a:t>
            </a:r>
          </a:p>
        </p:txBody>
      </p:sp>
      <p:sp>
        <p:nvSpPr>
          <p:cNvPr id="150" name="Package Model…"/>
          <p:cNvSpPr txBox="1"/>
          <p:nvPr/>
        </p:nvSpPr>
        <p:spPr>
          <a:xfrm>
            <a:off x="6139663" y="5586272"/>
            <a:ext cx="5214476" cy="240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Package Model </a:t>
            </a:r>
          </a:p>
          <a:p>
            <a:pPr/>
            <a:r>
              <a:t>Get 5 people together at once, all get Rp 1,000,000 discount together. </a:t>
            </a:r>
          </a:p>
          <a:p>
            <a:pPr/>
            <a:r>
              <a:t>**Codepolitan</a:t>
            </a:r>
          </a:p>
        </p:txBody>
      </p:sp>
      <p:pic>
        <p:nvPicPr>
          <p:cNvPr id="151" name="education.png" descr="educa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0477" y="2758221"/>
            <a:ext cx="2298680" cy="2298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multiple-users-silhouette.png" descr="multiple-users-silhouet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97561" y="3155914"/>
            <a:ext cx="2298680" cy="2298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Income Sharing Agre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Income Sharing Agreement</a:t>
            </a:r>
          </a:p>
        </p:txBody>
      </p:sp>
      <p:sp>
        <p:nvSpPr>
          <p:cNvPr id="155" name="60% now, 40% later…"/>
          <p:cNvSpPr txBox="1"/>
          <p:nvPr/>
        </p:nvSpPr>
        <p:spPr>
          <a:xfrm>
            <a:off x="843838" y="2559331"/>
            <a:ext cx="521447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60% now, 40% later </a:t>
            </a:r>
          </a:p>
          <a:p>
            <a:pPr/>
            <a:r>
              <a:t>Rubicamp </a:t>
            </a:r>
          </a:p>
          <a:p>
            <a:pPr/>
          </a:p>
        </p:txBody>
      </p:sp>
      <p:sp>
        <p:nvSpPr>
          <p:cNvPr id="156" name="Do not use it…"/>
          <p:cNvSpPr txBox="1"/>
          <p:nvPr/>
        </p:nvSpPr>
        <p:spPr>
          <a:xfrm>
            <a:off x="843838" y="6285426"/>
            <a:ext cx="5214476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Do not use it </a:t>
            </a:r>
          </a:p>
          <a:p>
            <a:pPr/>
            <a:r>
              <a:t>RevoU </a:t>
            </a:r>
          </a:p>
        </p:txBody>
      </p:sp>
      <p:pic>
        <p:nvPicPr>
          <p:cNvPr id="157" name="Oval" descr="Oval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7605" y="5572791"/>
            <a:ext cx="3986942" cy="2289961"/>
          </a:xfrm>
          <a:prstGeom prst="rect">
            <a:avLst/>
          </a:prstGeom>
        </p:spPr>
      </p:pic>
      <p:sp>
        <p:nvSpPr>
          <p:cNvPr id="159" name="2 million each month after graduating = 24 million…"/>
          <p:cNvSpPr txBox="1"/>
          <p:nvPr/>
        </p:nvSpPr>
        <p:spPr>
          <a:xfrm>
            <a:off x="843838" y="3909670"/>
            <a:ext cx="5214476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2 million each month after graduating = 24 million</a:t>
            </a:r>
          </a:p>
          <a:p>
            <a:pPr/>
            <a:r>
              <a:t>Arkademy </a:t>
            </a:r>
          </a:p>
          <a:p>
            <a:pPr/>
          </a:p>
        </p:txBody>
      </p:sp>
      <p:sp>
        <p:nvSpPr>
          <p:cNvPr id="160" name="RevoU:"/>
          <p:cNvSpPr txBox="1"/>
          <p:nvPr/>
        </p:nvSpPr>
        <p:spPr>
          <a:xfrm>
            <a:off x="6229847" y="2777072"/>
            <a:ext cx="642767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RevoU: </a:t>
            </a:r>
          </a:p>
        </p:txBody>
      </p:sp>
      <p:sp>
        <p:nvSpPr>
          <p:cNvPr id="161" name="Tiered system and set percentages based on amount earned (like Lambda). For ex, if you earned 10 million, 2 million is a lot."/>
          <p:cNvSpPr txBox="1"/>
          <p:nvPr/>
        </p:nvSpPr>
        <p:spPr>
          <a:xfrm>
            <a:off x="6688368" y="3374710"/>
            <a:ext cx="5510629" cy="1528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1200"/>
            </a:pPr>
            <a:r>
              <a:rPr sz="2400"/>
              <a:t>Tiered </a:t>
            </a:r>
            <a:r>
              <a:rPr sz="2300"/>
              <a:t>system and set percentages based on amount earned (like Lambda). For ex, if you earned 10 million, 2 million is a lot. </a:t>
            </a:r>
          </a:p>
        </p:txBody>
      </p:sp>
      <p:pic>
        <p:nvPicPr>
          <p:cNvPr id="162" name="Screen Shot 2019-07-30 at 5.37.04 PM.png" descr="Screen Shot 2019-07-30 at 5.37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8945" y="5268069"/>
            <a:ext cx="4709475" cy="240252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ource: Lambda Academy"/>
          <p:cNvSpPr txBox="1"/>
          <p:nvPr/>
        </p:nvSpPr>
        <p:spPr>
          <a:xfrm>
            <a:off x="8188609" y="7557300"/>
            <a:ext cx="5214476" cy="40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/>
            </a:lvl1pPr>
          </a:lstStyle>
          <a:p>
            <a:pPr/>
            <a:r>
              <a:t>Source: Lambda Academy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cceptance R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Acceptance Rate</a:t>
            </a:r>
          </a:p>
        </p:txBody>
      </p:sp>
      <p:sp>
        <p:nvSpPr>
          <p:cNvPr id="166" name="RevoU:"/>
          <p:cNvSpPr txBox="1"/>
          <p:nvPr/>
        </p:nvSpPr>
        <p:spPr>
          <a:xfrm>
            <a:off x="3672509" y="3986615"/>
            <a:ext cx="6523376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RevoU: </a:t>
            </a:r>
          </a:p>
        </p:txBody>
      </p:sp>
      <p:sp>
        <p:nvSpPr>
          <p:cNvPr id="167" name="It depends on how selective we want to be + how focused we want the 1v1 interaction to be."/>
          <p:cNvSpPr txBox="1"/>
          <p:nvPr/>
        </p:nvSpPr>
        <p:spPr>
          <a:xfrm>
            <a:off x="4178882" y="4479101"/>
            <a:ext cx="5510629" cy="1159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defRPr sz="2300"/>
            </a:lvl1pPr>
          </a:lstStyle>
          <a:p>
            <a:pPr/>
            <a:r>
              <a:t>It depends on how selective we want to be + how focused we want the 1v1 interaction to be. </a:t>
            </a:r>
          </a:p>
        </p:txBody>
      </p:sp>
      <p:sp>
        <p:nvSpPr>
          <p:cNvPr id="168" name="Line"/>
          <p:cNvSpPr/>
          <p:nvPr/>
        </p:nvSpPr>
        <p:spPr>
          <a:xfrm>
            <a:off x="1221871" y="7766089"/>
            <a:ext cx="1056105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Arkademy"/>
          <p:cNvSpPr txBox="1"/>
          <p:nvPr/>
        </p:nvSpPr>
        <p:spPr>
          <a:xfrm>
            <a:off x="1692263" y="8380413"/>
            <a:ext cx="158709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Arkademy</a:t>
            </a:r>
          </a:p>
        </p:txBody>
      </p:sp>
      <p:sp>
        <p:nvSpPr>
          <p:cNvPr id="170" name="2%"/>
          <p:cNvSpPr txBox="1"/>
          <p:nvPr/>
        </p:nvSpPr>
        <p:spPr>
          <a:xfrm>
            <a:off x="2191525" y="6690706"/>
            <a:ext cx="5885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2%</a:t>
            </a:r>
          </a:p>
        </p:txBody>
      </p:sp>
      <p:sp>
        <p:nvSpPr>
          <p:cNvPr id="171" name="10%"/>
          <p:cNvSpPr txBox="1"/>
          <p:nvPr/>
        </p:nvSpPr>
        <p:spPr>
          <a:xfrm>
            <a:off x="3898626" y="6690706"/>
            <a:ext cx="75803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10%</a:t>
            </a:r>
          </a:p>
        </p:txBody>
      </p:sp>
      <p:sp>
        <p:nvSpPr>
          <p:cNvPr id="172" name="25%"/>
          <p:cNvSpPr txBox="1"/>
          <p:nvPr/>
        </p:nvSpPr>
        <p:spPr>
          <a:xfrm>
            <a:off x="5775196" y="6690706"/>
            <a:ext cx="75803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25%</a:t>
            </a:r>
          </a:p>
        </p:txBody>
      </p:sp>
      <p:sp>
        <p:nvSpPr>
          <p:cNvPr id="173" name="80%"/>
          <p:cNvSpPr txBox="1"/>
          <p:nvPr/>
        </p:nvSpPr>
        <p:spPr>
          <a:xfrm>
            <a:off x="8232965" y="6690706"/>
            <a:ext cx="75803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80%</a:t>
            </a:r>
          </a:p>
        </p:txBody>
      </p:sp>
      <p:sp>
        <p:nvSpPr>
          <p:cNvPr id="174" name="100%"/>
          <p:cNvSpPr txBox="1"/>
          <p:nvPr/>
        </p:nvSpPr>
        <p:spPr>
          <a:xfrm>
            <a:off x="10606000" y="6690706"/>
            <a:ext cx="9275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100%</a:t>
            </a:r>
          </a:p>
        </p:txBody>
      </p:sp>
      <p:sp>
        <p:nvSpPr>
          <p:cNvPr id="175" name="Rubicamp"/>
          <p:cNvSpPr txBox="1"/>
          <p:nvPr/>
        </p:nvSpPr>
        <p:spPr>
          <a:xfrm>
            <a:off x="3481507" y="8380413"/>
            <a:ext cx="159227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Rubicamp</a:t>
            </a:r>
          </a:p>
        </p:txBody>
      </p:sp>
      <p:sp>
        <p:nvSpPr>
          <p:cNvPr id="176" name="Hacktiv8"/>
          <p:cNvSpPr txBox="1"/>
          <p:nvPr/>
        </p:nvSpPr>
        <p:spPr>
          <a:xfrm>
            <a:off x="5464757" y="8380413"/>
            <a:ext cx="137891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Hacktiv8</a:t>
            </a:r>
          </a:p>
        </p:txBody>
      </p:sp>
      <p:sp>
        <p:nvSpPr>
          <p:cNvPr id="177" name="Algoritma"/>
          <p:cNvSpPr txBox="1"/>
          <p:nvPr/>
        </p:nvSpPr>
        <p:spPr>
          <a:xfrm>
            <a:off x="7847088" y="8380413"/>
            <a:ext cx="15297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Algoritma</a:t>
            </a:r>
          </a:p>
        </p:txBody>
      </p:sp>
      <p:sp>
        <p:nvSpPr>
          <p:cNvPr id="178" name="Purwadhika"/>
          <p:cNvSpPr txBox="1"/>
          <p:nvPr/>
        </p:nvSpPr>
        <p:spPr>
          <a:xfrm>
            <a:off x="10152001" y="8380413"/>
            <a:ext cx="18355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Purwadhika</a:t>
            </a:r>
          </a:p>
        </p:txBody>
      </p:sp>
      <p:sp>
        <p:nvSpPr>
          <p:cNvPr id="179" name="Line"/>
          <p:cNvSpPr/>
          <p:nvPr/>
        </p:nvSpPr>
        <p:spPr>
          <a:xfrm flipV="1">
            <a:off x="2485809" y="7287958"/>
            <a:ext cx="1" cy="9562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Line"/>
          <p:cNvSpPr/>
          <p:nvPr/>
        </p:nvSpPr>
        <p:spPr>
          <a:xfrm flipV="1">
            <a:off x="4277645" y="7287958"/>
            <a:ext cx="1" cy="9562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1" name="Line"/>
          <p:cNvSpPr/>
          <p:nvPr/>
        </p:nvSpPr>
        <p:spPr>
          <a:xfrm flipV="1">
            <a:off x="6154214" y="7287958"/>
            <a:ext cx="1" cy="9562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2" name="Line"/>
          <p:cNvSpPr/>
          <p:nvPr/>
        </p:nvSpPr>
        <p:spPr>
          <a:xfrm flipV="1">
            <a:off x="8611984" y="7287958"/>
            <a:ext cx="1" cy="9562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3" name="Line"/>
          <p:cNvSpPr/>
          <p:nvPr/>
        </p:nvSpPr>
        <p:spPr>
          <a:xfrm flipV="1">
            <a:off x="11069754" y="7287958"/>
            <a:ext cx="1" cy="9562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Line"/>
          <p:cNvSpPr/>
          <p:nvPr/>
        </p:nvSpPr>
        <p:spPr>
          <a:xfrm flipV="1">
            <a:off x="5215930" y="5598250"/>
            <a:ext cx="1" cy="264597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uition Co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Tuition Cost</a:t>
            </a:r>
          </a:p>
        </p:txBody>
      </p:sp>
      <p:sp>
        <p:nvSpPr>
          <p:cNvPr id="187" name="Offline Full Stack Development Courses"/>
          <p:cNvSpPr txBox="1"/>
          <p:nvPr/>
        </p:nvSpPr>
        <p:spPr>
          <a:xfrm>
            <a:off x="581609" y="2358543"/>
            <a:ext cx="10133234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Offline Full Stack Development Courses  </a:t>
            </a:r>
          </a:p>
        </p:txBody>
      </p:sp>
      <p:graphicFrame>
        <p:nvGraphicFramePr>
          <p:cNvPr id="188" name="2D Column Chart"/>
          <p:cNvGraphicFramePr/>
          <p:nvPr/>
        </p:nvGraphicFramePr>
        <p:xfrm>
          <a:off x="1527363" y="3043682"/>
          <a:ext cx="9401889" cy="539343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uition Co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Tuition Cost</a:t>
            </a:r>
          </a:p>
        </p:txBody>
      </p:sp>
      <p:sp>
        <p:nvSpPr>
          <p:cNvPr id="191" name="Online Full Stack Development Courses"/>
          <p:cNvSpPr txBox="1"/>
          <p:nvPr/>
        </p:nvSpPr>
        <p:spPr>
          <a:xfrm>
            <a:off x="1277711" y="2057355"/>
            <a:ext cx="8484778" cy="148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2300"/>
            </a:pPr>
          </a:p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Online Full Stack Development Courses  </a:t>
            </a:r>
          </a:p>
        </p:txBody>
      </p:sp>
      <p:sp>
        <p:nvSpPr>
          <p:cNvPr id="192" name="Arkademy…"/>
          <p:cNvSpPr txBox="1"/>
          <p:nvPr/>
        </p:nvSpPr>
        <p:spPr>
          <a:xfrm>
            <a:off x="9369589" y="3223103"/>
            <a:ext cx="4897859" cy="6112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2300"/>
            </a:pPr>
          </a:p>
          <a:p>
            <a: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 </a:t>
            </a:r>
          </a:p>
          <a:p>
            <a:pPr>
              <a:defRPr sz="3400"/>
            </a:pPr>
          </a:p>
          <a:p>
            <a:pPr defTabSz="355600">
              <a:defRPr sz="2300"/>
            </a:pPr>
          </a:p>
          <a:p>
            <a:pPr defTabSz="355600">
              <a:defRPr sz="2300"/>
            </a:pPr>
            <a:r>
              <a:t>Arkademy </a:t>
            </a:r>
          </a:p>
          <a:p>
            <a:pPr defTabSz="355600">
              <a:defRPr sz="2300"/>
            </a:pPr>
            <a:r>
              <a:t>39,000</a:t>
            </a:r>
          </a:p>
          <a:p>
            <a:pPr defTabSz="355600">
              <a:defRPr sz="2300"/>
            </a:pPr>
          </a:p>
          <a:p>
            <a:pPr defTabSz="355600">
              <a:defRPr sz="2300"/>
            </a:pPr>
            <a:r>
              <a:rPr u="sng">
                <a:hlinkClick r:id="rId2" invalidUrl="" action="" tgtFrame="" tooltip="" history="1" highlightClick="0" endSnd="0"/>
              </a:rPr>
              <a:t>kode.id</a:t>
            </a:r>
            <a:r>
              <a:t> </a:t>
            </a:r>
          </a:p>
          <a:p>
            <a:pPr defTabSz="355600">
              <a:defRPr sz="2300"/>
            </a:pPr>
            <a:r>
              <a:t>270,000 </a:t>
            </a:r>
          </a:p>
          <a:p>
            <a:pPr defTabSz="355600">
              <a:defRPr sz="2300"/>
            </a:pPr>
          </a:p>
          <a:p>
            <a:pPr defTabSz="355600">
              <a:defRPr sz="2300"/>
            </a:pPr>
            <a:r>
              <a:t>Codepolitan</a:t>
            </a:r>
          </a:p>
          <a:p>
            <a:pPr defTabSz="355600">
              <a:defRPr sz="2300"/>
            </a:pPr>
            <a:r>
              <a:t>675,000 </a:t>
            </a:r>
          </a:p>
          <a:p>
            <a:pPr defTabSz="355600">
              <a:defRPr sz="2300"/>
            </a:pPr>
          </a:p>
          <a:p>
            <a:pPr defTabSz="355600">
              <a:defRPr sz="2300"/>
            </a:pPr>
            <a:r>
              <a:t>Dicoding </a:t>
            </a:r>
          </a:p>
          <a:p>
            <a:pPr defTabSz="355600">
              <a:defRPr sz="2300"/>
            </a:pPr>
            <a:r>
              <a:t>1,100,000</a:t>
            </a:r>
          </a:p>
        </p:txBody>
      </p:sp>
      <p:graphicFrame>
        <p:nvGraphicFramePr>
          <p:cNvPr id="193" name="2D Column Chart"/>
          <p:cNvGraphicFramePr/>
          <p:nvPr/>
        </p:nvGraphicFramePr>
        <p:xfrm>
          <a:off x="1406587" y="3043682"/>
          <a:ext cx="9249629" cy="539343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94" name="Line"/>
          <p:cNvSpPr/>
          <p:nvPr/>
        </p:nvSpPr>
        <p:spPr>
          <a:xfrm flipV="1">
            <a:off x="9390867" y="3665232"/>
            <a:ext cx="1270001" cy="12700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5" name="RevoU…"/>
          <p:cNvSpPr txBox="1"/>
          <p:nvPr/>
        </p:nvSpPr>
        <p:spPr>
          <a:xfrm>
            <a:off x="9043909" y="2804667"/>
            <a:ext cx="5214476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RevoU</a:t>
            </a:r>
          </a:p>
          <a:p>
            <a:pPr/>
            <a:r>
              <a:t>15,000,000</a:t>
            </a:r>
          </a:p>
        </p:txBody>
      </p:sp>
      <p:pic>
        <p:nvPicPr>
          <p:cNvPr id="196" name="Oval" descr="Ov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57213" y="2477280"/>
            <a:ext cx="2387868" cy="17780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uition Cost"/>
          <p:cNvSpPr txBox="1"/>
          <p:nvPr>
            <p:ph type="title"/>
          </p:nvPr>
        </p:nvSpPr>
        <p:spPr>
          <a:xfrm>
            <a:off x="1266725" y="254000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Tuition Cost </a:t>
            </a:r>
          </a:p>
        </p:txBody>
      </p:sp>
      <p:sp>
        <p:nvSpPr>
          <p:cNvPr id="200" name="RevoU:"/>
          <p:cNvSpPr txBox="1"/>
          <p:nvPr/>
        </p:nvSpPr>
        <p:spPr>
          <a:xfrm>
            <a:off x="3646793" y="2417576"/>
            <a:ext cx="6339666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RevoU: </a:t>
            </a:r>
          </a:p>
        </p:txBody>
      </p:sp>
      <p:sp>
        <p:nvSpPr>
          <p:cNvPr id="201" name="Installment Plans…"/>
          <p:cNvSpPr txBox="1"/>
          <p:nvPr/>
        </p:nvSpPr>
        <p:spPr>
          <a:xfrm>
            <a:off x="915799" y="6769436"/>
            <a:ext cx="3944587" cy="187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23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Installment Plans</a:t>
            </a:r>
          </a:p>
          <a:p>
            <a:pPr defTabSz="355600">
              <a:defRPr sz="2300"/>
            </a:pPr>
            <a:r>
              <a:t>Rp 1,000,000 a month until 15,000,000</a:t>
            </a:r>
          </a:p>
          <a:p>
            <a:pPr defTabSz="355600">
              <a:defRPr sz="2300"/>
            </a:pPr>
          </a:p>
        </p:txBody>
      </p:sp>
      <p:pic>
        <p:nvPicPr>
          <p:cNvPr id="202" name="money-bag.png" descr="money-b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480" y="4577109"/>
            <a:ext cx="1795226" cy="1795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social.png" descr="soci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5871" y="4623967"/>
            <a:ext cx="1701509" cy="170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cloud-computing.png" descr="cloud-computin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83906" y="4539158"/>
            <a:ext cx="1871128" cy="187112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Offline Activities…"/>
          <p:cNvSpPr txBox="1"/>
          <p:nvPr/>
        </p:nvSpPr>
        <p:spPr>
          <a:xfrm>
            <a:off x="4844332" y="6769436"/>
            <a:ext cx="3944588" cy="187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23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Offline Activities</a:t>
            </a:r>
          </a:p>
          <a:p>
            <a:pPr defTabSz="355600">
              <a:defRPr sz="2300"/>
            </a:pPr>
            <a:r>
              <a:t>Company Visits + Hotel </a:t>
            </a:r>
          </a:p>
          <a:p>
            <a:pPr defTabSz="355600">
              <a:defRPr sz="2300"/>
            </a:pPr>
            <a:r>
              <a:t>Hackathons </a:t>
            </a:r>
          </a:p>
          <a:p>
            <a:pPr defTabSz="355600">
              <a:defRPr sz="2300"/>
            </a:pPr>
            <a:r>
              <a:t>Bi-weekly meetings</a:t>
            </a:r>
          </a:p>
          <a:p>
            <a:pPr defTabSz="355600">
              <a:defRPr sz="2300"/>
            </a:pPr>
            <a:r>
              <a:t>**Used by NextAcademy</a:t>
            </a:r>
          </a:p>
        </p:txBody>
      </p:sp>
      <p:sp>
        <p:nvSpPr>
          <p:cNvPr id="206" name="Synchronous, real-time classroom mentorship aspect with interactive elements"/>
          <p:cNvSpPr txBox="1"/>
          <p:nvPr/>
        </p:nvSpPr>
        <p:spPr>
          <a:xfrm>
            <a:off x="8647176" y="6792741"/>
            <a:ext cx="3944587" cy="2226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2300"/>
            </a:pP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Synchronous</a:t>
            </a:r>
            <a:r>
              <a:t>, real-time classroom mentorship aspect with interactive elements  </a:t>
            </a:r>
          </a:p>
          <a:p>
            <a:pPr defTabSz="355600">
              <a:defRPr sz="2300"/>
            </a:pPr>
          </a:p>
        </p:txBody>
      </p:sp>
      <p:sp>
        <p:nvSpPr>
          <p:cNvPr id="207" name="Keep charging 15,000,000 for now, but look for feedback in the future after first batch (Politekniks, SMK students esp)."/>
          <p:cNvSpPr txBox="1"/>
          <p:nvPr/>
        </p:nvSpPr>
        <p:spPr>
          <a:xfrm>
            <a:off x="3345159" y="2971198"/>
            <a:ext cx="6757940" cy="187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2300"/>
            </a:pPr>
            <a:r>
              <a:t>Keep charging 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15,000,000 </a:t>
            </a:r>
            <a:r>
              <a:t>for now, but look for feedback in the future after first batch (Politekniks, SMK students esp). </a:t>
            </a:r>
          </a:p>
          <a:p>
            <a:pPr defTabSz="355600">
              <a:defRPr sz="23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